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3"/>
    <p:sldId id="1713" r:id="rId4"/>
    <p:sldId id="258" r:id="rId5"/>
    <p:sldId id="263" r:id="rId6"/>
    <p:sldId id="1714" r:id="rId7"/>
    <p:sldId id="1758" r:id="rId8"/>
    <p:sldId id="1760" r:id="rId9"/>
    <p:sldId id="1761" r:id="rId10"/>
    <p:sldId id="1755" r:id="rId11"/>
    <p:sldId id="1808" r:id="rId12"/>
    <p:sldId id="1764" r:id="rId13"/>
    <p:sldId id="1757" r:id="rId14"/>
    <p:sldId id="1762" r:id="rId15"/>
    <p:sldId id="1854" r:id="rId16"/>
    <p:sldId id="1717" r:id="rId17"/>
    <p:sldId id="1894" r:id="rId18"/>
    <p:sldId id="1721" r:id="rId19"/>
    <p:sldId id="1722" r:id="rId20"/>
    <p:sldId id="1723" r:id="rId21"/>
    <p:sldId id="1724" r:id="rId23"/>
    <p:sldId id="1725" r:id="rId24"/>
    <p:sldId id="268" r:id="rId25"/>
    <p:sldId id="1726" r:id="rId26"/>
    <p:sldId id="1727" r:id="rId27"/>
    <p:sldId id="172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E90CD"/>
    <a:srgbClr val="009587"/>
    <a:srgbClr val="CDDC39"/>
    <a:srgbClr val="F6F6F6"/>
    <a:srgbClr val="E4FDF9"/>
    <a:srgbClr val="48B9E5"/>
    <a:srgbClr val="0B9980"/>
    <a:srgbClr val="F0FAFD"/>
    <a:srgbClr val="B9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7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3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5259687" y="3012211"/>
            <a:ext cx="5787426" cy="608032"/>
          </a:xfrm>
        </p:spPr>
        <p:txBody>
          <a:bodyPr anchor="t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5259687" y="1567543"/>
            <a:ext cx="5787426" cy="1421844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33330" y="4179076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133330" y="4487628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564413" y="2333625"/>
            <a:ext cx="4546600" cy="1092879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4355" y="427355"/>
            <a:ext cx="9380220" cy="437515"/>
          </a:xfr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73075" y="427355"/>
            <a:ext cx="36000" cy="454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74015" y="427355"/>
            <a:ext cx="72000" cy="454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85" y="0"/>
            <a:ext cx="1218963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83363"/>
            <a:ext cx="3985202" cy="11792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796597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410746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171450" marR="0" lvl="0" indent="-17145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0560" y="522605"/>
            <a:ext cx="10850880" cy="5060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443990"/>
            <a:ext cx="10850880" cy="469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0B0F0"/>
          </a:solidFill>
          <a:latin typeface="思源黑体 CN Normal" panose="020B0400000000000000" charset="-122"/>
          <a:ea typeface="思源黑体 CN Normal" panose="020B0400000000000000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microsoft.com/office/2007/relationships/hdphoto" Target="../media/image25.wdp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3" Type="http://schemas.openxmlformats.org/officeDocument/2006/relationships/image" Target="../media/image10.tiff"/><Relationship Id="rId2" Type="http://schemas.openxmlformats.org/officeDocument/2006/relationships/image" Target="../media/image29.jpeg"/><Relationship Id="rId1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tiff"/><Relationship Id="rId8" Type="http://schemas.openxmlformats.org/officeDocument/2006/relationships/image" Target="../media/image4.tiff"/><Relationship Id="rId7" Type="http://schemas.openxmlformats.org/officeDocument/2006/relationships/image" Target="../media/image3.tiff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8.tiff"/><Relationship Id="rId11" Type="http://schemas.openxmlformats.org/officeDocument/2006/relationships/image" Target="../media/image7.tiff"/><Relationship Id="rId10" Type="http://schemas.openxmlformats.org/officeDocument/2006/relationships/image" Target="../media/image6.tiff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7889875" y="5717540"/>
            <a:ext cx="3757295" cy="6083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帮助</a:t>
            </a: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企业</a:t>
            </a: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/组织实现全案数字化转型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Medium" panose="020B0600000000000000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带来更多的业务、更多的客户、更多的收入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Medium" panose="020B06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371975" y="1623060"/>
            <a:ext cx="5270500" cy="708660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0" dirty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</a:rPr>
              <a:t>数字化转型起步</a:t>
            </a:r>
            <a:endParaRPr lang="zh-CN" altLang="en-US" sz="5400" b="0" dirty="0">
              <a:solidFill>
                <a:srgbClr val="00B0F0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34390" t="17464" r="35535" b="55487"/>
          <a:stretch>
            <a:fillRect/>
          </a:stretch>
        </p:blipFill>
        <p:spPr>
          <a:xfrm>
            <a:off x="9696450" y="4197985"/>
            <a:ext cx="951865" cy="857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98230" y="5147310"/>
            <a:ext cx="2948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深圳维格智数科技有限公司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标题 3"/>
          <p:cNvSpPr>
            <a:spLocks noGrp="1"/>
          </p:cNvSpPr>
          <p:nvPr/>
        </p:nvSpPr>
        <p:spPr>
          <a:xfrm>
            <a:off x="5871845" y="2542540"/>
            <a:ext cx="3568700" cy="7086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r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pPr algn="ctr"/>
            <a:r>
              <a:rPr lang="zh-CN" altLang="en-US" sz="3600" b="0" dirty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</a:rPr>
              <a:t>从认知升级开始</a:t>
            </a:r>
            <a:endParaRPr lang="zh-CN" altLang="en-US" sz="3600" b="0" dirty="0">
              <a:solidFill>
                <a:srgbClr val="00B0F0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文本框 41"/>
          <p:cNvSpPr txBox="1"/>
          <p:nvPr>
            <p:custDataLst>
              <p:tags r:id="rId1"/>
            </p:custDataLst>
          </p:nvPr>
        </p:nvSpPr>
        <p:spPr>
          <a:xfrm>
            <a:off x="814705" y="1297940"/>
            <a:ext cx="5116830" cy="831850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企业高效管理『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』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和『事』，从沟通和协同方式改变开始！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>
            <a:normAutofit fontScale="90000"/>
          </a:bodyPr>
          <a:p>
            <a:r>
              <a:rPr lang="zh-CN" altLang="en-US"/>
              <a:t>通往数据的门户</a:t>
            </a:r>
            <a:endParaRPr lang="zh-CN" altLang="en-US"/>
          </a:p>
        </p:txBody>
      </p:sp>
      <p:pic>
        <p:nvPicPr>
          <p:cNvPr id="2" name="图片 1" descr="沟通协同工具 （钉钉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1129665"/>
            <a:ext cx="5156200" cy="49383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14705" y="2399665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引入数字化工具后，部门之间的协同、员工的行为习惯、人与人之间的沟通方式，统统都将在互联网上进行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重塑。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14705" y="3934460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将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各种业务管理系统连接在一起。一个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“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门户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”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，即可访问不同的数据源（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ERP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、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CRM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、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SCM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）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424815" y="143991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8" name="泪滴形 7"/>
          <p:cNvSpPr/>
          <p:nvPr/>
        </p:nvSpPr>
        <p:spPr>
          <a:xfrm>
            <a:off x="424815" y="253592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9" name="泪滴形 8"/>
          <p:cNvSpPr/>
          <p:nvPr/>
        </p:nvSpPr>
        <p:spPr>
          <a:xfrm>
            <a:off x="424815" y="406119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审批在线化 </a:t>
            </a:r>
            <a:r>
              <a:rPr lang="en-US" altLang="zh-CN"/>
              <a:t>- </a:t>
            </a:r>
            <a:r>
              <a:rPr lang="zh-CN" altLang="en-US"/>
              <a:t>快捷高效，减少无用的等待时间</a:t>
            </a:r>
            <a:endParaRPr lang="zh-CN" altLang="en-US"/>
          </a:p>
        </p:txBody>
      </p:sp>
      <p:sp>
        <p:nvSpPr>
          <p:cNvPr id="3" name="ïslïďé"/>
          <p:cNvSpPr/>
          <p:nvPr/>
        </p:nvSpPr>
        <p:spPr>
          <a:xfrm>
            <a:off x="7193915" y="1809750"/>
            <a:ext cx="4993005" cy="3687445"/>
          </a:xfrm>
          <a:prstGeom prst="roundRect">
            <a:avLst>
              <a:gd name="adj" fmla="val 0"/>
            </a:avLst>
          </a:prstGeom>
          <a:solidFill>
            <a:srgbClr val="4E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p>
            <a:pPr algn="ctr"/>
            <a:endParaRPr sz="2000" b="1"/>
          </a:p>
        </p:txBody>
      </p:sp>
      <p:grpSp>
        <p:nvGrpSpPr>
          <p:cNvPr id="4" name="组合 3"/>
          <p:cNvGrpSpPr/>
          <p:nvPr/>
        </p:nvGrpSpPr>
        <p:grpSpPr>
          <a:xfrm>
            <a:off x="976630" y="1287780"/>
            <a:ext cx="2443480" cy="4944110"/>
            <a:chOff x="1132" y="2494"/>
            <a:chExt cx="3774" cy="7636"/>
          </a:xfrm>
        </p:grpSpPr>
        <p:pic>
          <p:nvPicPr>
            <p:cNvPr id="6" name="图片 1" descr="CMF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6" descr="WechatIMG349"/>
            <p:cNvPicPr>
              <a:picLocks noChangeAspect="1"/>
            </p:cNvPicPr>
            <p:nvPr/>
          </p:nvPicPr>
          <p:blipFill>
            <a:blip r:embed="rId2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7458075" y="2118995"/>
            <a:ext cx="4465320" cy="2971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3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如果遇到情况紧急没有及时批复的，审批发起人还可以直接</a:t>
            </a:r>
            <a:r>
              <a:rPr lang="en-US" altLang="zh-CN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DING</a:t>
            </a: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审批人，便会以电话、短信等多种方式通知审批人，提醒使其快速处理。</a:t>
            </a: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</p:txBody>
      </p: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3"/>
          <a:srcRect t="4784" b="12200"/>
          <a:stretch>
            <a:fillRect/>
          </a:stretch>
        </p:blipFill>
        <p:spPr>
          <a:xfrm>
            <a:off x="4086860" y="1567180"/>
            <a:ext cx="2440305" cy="43859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28775" y="287909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肘形连接符 13"/>
          <p:cNvCxnSpPr/>
          <p:nvPr/>
        </p:nvCxnSpPr>
        <p:spPr>
          <a:xfrm rot="5400000" flipV="1">
            <a:off x="2725420" y="2686050"/>
            <a:ext cx="340995" cy="1939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智能人事 </a:t>
            </a:r>
            <a:r>
              <a:rPr lang="en-US" altLang="zh-CN"/>
              <a:t>- </a:t>
            </a:r>
            <a:r>
              <a:rPr lang="zh-CN" altLang="en-US"/>
              <a:t>从低效劳动中解放出来</a:t>
            </a:r>
            <a:endParaRPr lang="zh-CN" altLang="en-US"/>
          </a:p>
        </p:txBody>
      </p:sp>
      <p:grpSp>
        <p:nvGrpSpPr>
          <p:cNvPr id="129" name="îŝļiḓe"/>
          <p:cNvGrpSpPr/>
          <p:nvPr/>
        </p:nvGrpSpPr>
        <p:grpSpPr>
          <a:xfrm rot="0">
            <a:off x="4608195" y="1316355"/>
            <a:ext cx="2976245" cy="2016125"/>
            <a:chOff x="1720275" y="1314000"/>
            <a:chExt cx="2976100" cy="2016224"/>
          </a:xfrm>
        </p:grpSpPr>
        <p:grpSp>
          <p:nvGrpSpPr>
            <p:cNvPr id="130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131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2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  <a:endParaRPr lang="zh-CN" altLang="en-US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  <p:sp>
            <p:nvSpPr>
              <p:cNvPr id="133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4" name="î$lïḋé"/>
            <p:cNvSpPr/>
            <p:nvPr/>
          </p:nvSpPr>
          <p:spPr bwMode="auto">
            <a:xfrm>
              <a:off x="1891725" y="1842951"/>
              <a:ext cx="2632710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节省人力成本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让企业变得更有温度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多维度了解团队人员变化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一套免费的人力资源控制系统</a:t>
              </a:r>
              <a:endParaRPr lang="zh-CN" altLang="en-US" sz="1400" dirty="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135" name="íSḷîḓê"/>
          <p:cNvGrpSpPr/>
          <p:nvPr/>
        </p:nvGrpSpPr>
        <p:grpSpPr>
          <a:xfrm rot="0">
            <a:off x="4608195" y="3930650"/>
            <a:ext cx="2976245" cy="2016125"/>
            <a:chOff x="1720275" y="3953059"/>
            <a:chExt cx="2976100" cy="2016224"/>
          </a:xfrm>
        </p:grpSpPr>
        <p:grpSp>
          <p:nvGrpSpPr>
            <p:cNvPr id="136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37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8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39" name="íṡḻïďê"/>
            <p:cNvSpPr/>
            <p:nvPr/>
          </p:nvSpPr>
          <p:spPr bwMode="auto">
            <a:xfrm>
              <a:off x="1891717" y="4473785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无需手动录入员工信息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实时生成人事报表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自动生成待办事项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3</a:t>
              </a:r>
              <a:r>
                <a:rPr lang="zh-CN" altLang="en-US" sz="1400" dirty="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分钟完成入职手续</a:t>
              </a:r>
              <a:endParaRPr lang="zh-CN" altLang="en-US" sz="1400" dirty="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endParaRPr>
            </a:p>
          </p:txBody>
        </p:sp>
      </p:grpSp>
      <p:grpSp>
        <p:nvGrpSpPr>
          <p:cNvPr id="140" name="iŝļîdê"/>
          <p:cNvGrpSpPr/>
          <p:nvPr/>
        </p:nvGrpSpPr>
        <p:grpSpPr>
          <a:xfrm rot="0">
            <a:off x="8362950" y="2378710"/>
            <a:ext cx="3150870" cy="2860675"/>
            <a:chOff x="7704633" y="1991998"/>
            <a:chExt cx="3735787" cy="3390884"/>
          </a:xfrm>
        </p:grpSpPr>
        <p:sp>
          <p:nvSpPr>
            <p:cNvPr id="141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2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73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174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75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6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77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78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9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0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1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2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3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4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5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6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87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8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89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190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2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193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5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196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8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199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1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202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4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205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7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208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10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11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212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4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215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7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218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0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221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3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/>
            </a:bodyPr>
            <a:lstStyle/>
            <a:p>
              <a:pPr algn="ctr"/>
              <a:r>
                <a:rPr lang="zh-CN" altLang="en-US" sz="1200" b="1" dirty="0">
                  <a:latin typeface="思源黑体 CN" panose="020B0800000000000000" charset="-122"/>
                  <a:ea typeface="思源黑体 CN" panose="020B0800000000000000" charset="-122"/>
                </a:rPr>
                <a:t>智能人事</a:t>
              </a:r>
              <a:endParaRPr lang="zh-CN" altLang="en-US" sz="1200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grpSp>
          <p:nvGrpSpPr>
            <p:cNvPr id="224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225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7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228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0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231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3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234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</p:grpSp>
      <p:cxnSp>
        <p:nvCxnSpPr>
          <p:cNvPr id="236" name="肘形连接符 5"/>
          <p:cNvCxnSpPr>
            <a:stCxn id="131" idx="3"/>
            <a:endCxn id="223" idx="2"/>
          </p:cNvCxnSpPr>
          <p:nvPr/>
        </p:nvCxnSpPr>
        <p:spPr>
          <a:xfrm>
            <a:off x="7584440" y="2436495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肘形连接符 6"/>
          <p:cNvCxnSpPr>
            <a:stCxn id="223" idx="2"/>
            <a:endCxn id="137" idx="3"/>
          </p:cNvCxnSpPr>
          <p:nvPr/>
        </p:nvCxnSpPr>
        <p:spPr>
          <a:xfrm rot="10800000" flipV="1">
            <a:off x="7584440" y="3587115"/>
            <a:ext cx="778510" cy="1463675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îṣḷíḍé"/>
          <p:cNvSpPr txBox="1"/>
          <p:nvPr/>
        </p:nvSpPr>
        <p:spPr>
          <a:xfrm>
            <a:off x="721360" y="2351405"/>
            <a:ext cx="3458845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5965" y="4179570"/>
            <a:ext cx="3925570" cy="215138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4505" y="1170940"/>
            <a:ext cx="3816350" cy="2642235"/>
          </a:xfrm>
          <a:prstGeom prst="rect">
            <a:avLst/>
          </a:prstGeom>
          <a:solidFill>
            <a:srgbClr val="E4F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40905" y="757555"/>
            <a:ext cx="3816350" cy="2493645"/>
          </a:xfrm>
          <a:prstGeom prst="rect">
            <a:avLst/>
          </a:prstGeom>
          <a:solidFill>
            <a:srgbClr val="F0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智能考勤 </a:t>
            </a:r>
            <a:r>
              <a:rPr lang="en-US" altLang="zh-CN"/>
              <a:t>- </a:t>
            </a:r>
            <a:r>
              <a:rPr lang="zh-CN" altLang="en-US"/>
              <a:t>灵活的排班， 人性化的打卡</a:t>
            </a:r>
            <a:endParaRPr lang="zh-CN" altLang="en-US"/>
          </a:p>
        </p:txBody>
      </p:sp>
      <p:grpSp>
        <p:nvGrpSpPr>
          <p:cNvPr id="3" name="íşḷîdê"/>
          <p:cNvGrpSpPr/>
          <p:nvPr/>
        </p:nvGrpSpPr>
        <p:grpSpPr>
          <a:xfrm rot="0">
            <a:off x="4529455" y="1891665"/>
            <a:ext cx="2535555" cy="2162175"/>
            <a:chOff x="4781475" y="2176859"/>
            <a:chExt cx="2662886" cy="2846040"/>
          </a:xfrm>
        </p:grpSpPr>
        <p:sp>
          <p:nvSpPr>
            <p:cNvPr id="19" name="íṩ1îḑe"/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老板</a:t>
              </a:r>
              <a:endPara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20" name="îṩ1íde"/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人事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3" name="iSlíḓe"/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4" name="îšľíḓé"/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员工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6" name="íślîḍé"/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7" name="íŝ1iḓé"/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5" name="îśḻiḋé"/>
          <p:cNvSpPr txBox="1"/>
          <p:nvPr/>
        </p:nvSpPr>
        <p:spPr>
          <a:xfrm>
            <a:off x="7299960" y="839470"/>
            <a:ext cx="3833495" cy="24923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数据真实</a:t>
            </a:r>
            <a:endParaRPr lang="zh-CN" altLang="en-US" sz="16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随时随地了解员工最真实的考勤数据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树立标杆</a:t>
            </a:r>
            <a:endParaRPr lang="zh-CN" altLang="en-US" sz="1400" b="1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扁平化管理考勤，发现优秀发现认真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节约成本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节约人力，物力，极速打卡，提升效能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组织温情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人性考勤，让管理有温度，让员工幸福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8" name="ïṥļîďe"/>
          <p:cNvSpPr txBox="1"/>
          <p:nvPr/>
        </p:nvSpPr>
        <p:spPr>
          <a:xfrm>
            <a:off x="4655820" y="4286250"/>
            <a:ext cx="3815080" cy="20447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人性打卡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不必排队，不必匆忙开启钉钉，极速打卡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简单方便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打卡记录一目了然一键打卡轻松审批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个性排行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透明公开的考勤方式，员工的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辛苦可以被看见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6" name="işľíďê"/>
          <p:cNvSpPr txBox="1"/>
          <p:nvPr/>
        </p:nvSpPr>
        <p:spPr>
          <a:xfrm>
            <a:off x="668020" y="1170940"/>
            <a:ext cx="3632835" cy="28384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简单高效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随考勤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数据一键导出，硬件、软件及时同步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自动统计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请假、出差、外出、加班等时长自动结算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统一管理</a:t>
            </a:r>
            <a:endParaRPr lang="zh-CN" altLang="en-US" sz="1400" b="1">
              <a:solidFill>
                <a:srgbClr val="009587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内勤外勤、跨区域、多门店，统一管理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提升效率</a:t>
            </a:r>
            <a:endParaRPr lang="zh-CN" altLang="en-US" sz="1400" b="1">
              <a:solidFill>
                <a:srgbClr val="009587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极大提升效率，释放琐碎工作。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沟通协同工具的引入，只是数字化转型进程中的一个小环节</a:t>
            </a:r>
            <a:endParaRPr lang="zh-CN" altLang="en-US"/>
          </a:p>
        </p:txBody>
      </p:sp>
      <p:grpSp>
        <p:nvGrpSpPr>
          <p:cNvPr id="14857" name="Group 14857"/>
          <p:cNvGrpSpPr/>
          <p:nvPr>
            <p:custDataLst>
              <p:tags r:id="rId1"/>
            </p:custDataLst>
          </p:nvPr>
        </p:nvGrpSpPr>
        <p:grpSpPr>
          <a:xfrm>
            <a:off x="924771" y="1469684"/>
            <a:ext cx="4696095" cy="4912965"/>
            <a:chOff x="0" y="0"/>
            <a:chExt cx="5009165" cy="5240493"/>
          </a:xfrm>
        </p:grpSpPr>
        <p:sp>
          <p:nvSpPr>
            <p:cNvPr id="14855" name="Shape 14855"/>
            <p:cNvSpPr/>
            <p:nvPr>
              <p:custDataLst>
                <p:tags r:id="rId2"/>
              </p:custDataLst>
            </p:nvPr>
          </p:nvSpPr>
          <p:spPr>
            <a:xfrm flipH="1">
              <a:off x="0" y="0"/>
              <a:ext cx="5009166" cy="524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5" y="0"/>
                  </a:moveTo>
                  <a:lnTo>
                    <a:pt x="0" y="21600"/>
                  </a:lnTo>
                  <a:lnTo>
                    <a:pt x="21600" y="17462"/>
                  </a:lnTo>
                </a:path>
              </a:pathLst>
            </a:cu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56" name="Shape 14856"/>
            <p:cNvSpPr/>
            <p:nvPr>
              <p:custDataLst>
                <p:tags r:id="rId3"/>
              </p:custDataLst>
            </p:nvPr>
          </p:nvSpPr>
          <p:spPr>
            <a:xfrm flipH="1" flipV="1">
              <a:off x="628802" y="1839579"/>
              <a:ext cx="4374315" cy="3389096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47625" tIns="47625" rIns="47625" bIns="47625" numCol="1" anchor="ctr">
              <a:noAutofit/>
            </a:bodyPr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858" name="Shape 14858"/>
          <p:cNvSpPr/>
          <p:nvPr>
            <p:custDataLst>
              <p:tags r:id="rId4"/>
            </p:custDataLst>
          </p:nvPr>
        </p:nvSpPr>
        <p:spPr>
          <a:xfrm flipH="1">
            <a:off x="931545" y="1483360"/>
            <a:ext cx="2262505" cy="3927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CDDC3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59" name="Shape 14859"/>
          <p:cNvSpPr/>
          <p:nvPr>
            <p:custDataLst>
              <p:tags r:id="rId5"/>
            </p:custDataLst>
          </p:nvPr>
        </p:nvSpPr>
        <p:spPr>
          <a:xfrm flipH="1">
            <a:off x="1640205" y="2229485"/>
            <a:ext cx="1913255" cy="332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8BC34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0" name="Shape 14860"/>
          <p:cNvSpPr/>
          <p:nvPr>
            <p:custDataLst>
              <p:tags r:id="rId6"/>
            </p:custDataLst>
          </p:nvPr>
        </p:nvSpPr>
        <p:spPr>
          <a:xfrm flipH="1">
            <a:off x="2484120" y="3108960"/>
            <a:ext cx="1506220" cy="2614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00958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1" name="Shape 14861"/>
          <p:cNvSpPr/>
          <p:nvPr>
            <p:custDataLst>
              <p:tags r:id="rId7"/>
            </p:custDataLst>
          </p:nvPr>
        </p:nvSpPr>
        <p:spPr>
          <a:xfrm flipH="1">
            <a:off x="3255645" y="3915410"/>
            <a:ext cx="1126490" cy="1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2196F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570598" y="3070964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185394" y="3620972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3574771" y="4782929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868942" y="4183625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2"/>
            </p:custDataLst>
          </p:nvPr>
        </p:nvGrpSpPr>
        <p:grpSpPr>
          <a:xfrm>
            <a:off x="5342255" y="2084070"/>
            <a:ext cx="4944745" cy="902970"/>
            <a:chOff x="5395291" y="1708798"/>
            <a:chExt cx="4944461" cy="1058354"/>
          </a:xfrm>
        </p:grpSpPr>
        <p:sp>
          <p:nvSpPr>
            <p:cNvPr id="37" name="矩形 36"/>
            <p:cNvSpPr/>
            <p:nvPr>
              <p:custDataLst>
                <p:tags r:id="rId13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直线连接符 39"/>
            <p:cNvCxnSpPr/>
            <p:nvPr>
              <p:custDataLst>
                <p:tags r:id="rId14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2196F3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56" name="组合 55"/>
          <p:cNvGrpSpPr/>
          <p:nvPr>
            <p:custDataLst>
              <p:tags r:id="rId15"/>
            </p:custDataLst>
          </p:nvPr>
        </p:nvGrpSpPr>
        <p:grpSpPr>
          <a:xfrm>
            <a:off x="5748630" y="3216185"/>
            <a:ext cx="4944461" cy="905004"/>
            <a:chOff x="5395291" y="1708798"/>
            <a:chExt cx="4944461" cy="1058354"/>
          </a:xfrm>
        </p:grpSpPr>
        <p:sp>
          <p:nvSpPr>
            <p:cNvPr id="59" name="矩形 58"/>
            <p:cNvSpPr/>
            <p:nvPr>
              <p:custDataLst>
                <p:tags r:id="rId16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0" name="直线连接符 59"/>
            <p:cNvCxnSpPr/>
            <p:nvPr>
              <p:custDataLst>
                <p:tags r:id="rId17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009587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2" name="组合 61"/>
          <p:cNvGrpSpPr/>
          <p:nvPr>
            <p:custDataLst>
              <p:tags r:id="rId18"/>
            </p:custDataLst>
          </p:nvPr>
        </p:nvGrpSpPr>
        <p:grpSpPr>
          <a:xfrm>
            <a:off x="6155185" y="4347993"/>
            <a:ext cx="4944461" cy="905004"/>
            <a:chOff x="5395291" y="1708798"/>
            <a:chExt cx="4944461" cy="1058354"/>
          </a:xfrm>
        </p:grpSpPr>
        <p:sp>
          <p:nvSpPr>
            <p:cNvPr id="65" name="矩形 64"/>
            <p:cNvSpPr/>
            <p:nvPr>
              <p:custDataLst>
                <p:tags r:id="rId19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直线连接符 65"/>
            <p:cNvCxnSpPr/>
            <p:nvPr>
              <p:custDataLst>
                <p:tags r:id="rId20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8BC34A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8" name="组合 67"/>
          <p:cNvGrpSpPr/>
          <p:nvPr>
            <p:custDataLst>
              <p:tags r:id="rId21"/>
            </p:custDataLst>
          </p:nvPr>
        </p:nvGrpSpPr>
        <p:grpSpPr>
          <a:xfrm>
            <a:off x="6561455" y="5480050"/>
            <a:ext cx="4944745" cy="692150"/>
            <a:chOff x="5395291" y="1708798"/>
            <a:chExt cx="4944461" cy="1058354"/>
          </a:xfrm>
        </p:grpSpPr>
        <p:sp>
          <p:nvSpPr>
            <p:cNvPr id="71" name="矩形 70"/>
            <p:cNvSpPr/>
            <p:nvPr>
              <p:custDataLst>
                <p:tags r:id="rId22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2" name="直线连接符 71"/>
            <p:cNvCxnSpPr/>
            <p:nvPr>
              <p:custDataLst>
                <p:tags r:id="rId23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CDDC39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5440680" y="2084070"/>
            <a:ext cx="4845685" cy="9029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数字化转型，涉及到企业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组织的大大小小各个环节，从员工的沟通方式和组织管理方式着手，是一个平缓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的切入点。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5815037" y="3328155"/>
            <a:ext cx="4845920" cy="683264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组织员工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认知在使用效率工具的过程中不断提高。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6204585" y="4324350"/>
            <a:ext cx="4845685" cy="9525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认知程度提高，进一步反向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影响人和企业的行为习惯和业务流程。而行为习惯和业务流程的推进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，又会对数字化工具提出新的要求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！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6627495" y="5480050"/>
            <a:ext cx="4763135" cy="683260"/>
          </a:xfrm>
          <a:prstGeom prst="rect">
            <a:avLst/>
          </a:prstGeom>
          <a:solidFill>
            <a:srgbClr val="CDDC39"/>
          </a:solidFill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2000" b="1" spc="15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Normal" panose="020B0400000000000000" charset="-122"/>
              </a:rPr>
              <a:t>认知在升级，数字化也在升级！</a:t>
            </a:r>
            <a:endParaRPr lang="zh-CN" altLang="en-US" sz="2000" b="1" spc="15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Normal" panose="020B04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8"/>
            </p:custDataLst>
          </p:nvPr>
        </p:nvSpPr>
        <p:spPr>
          <a:xfrm>
            <a:off x="668655" y="864870"/>
            <a:ext cx="5995670" cy="42672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 anchor="ctr" anchorCtr="0">
            <a:normAutofit/>
          </a:bodyPr>
          <a:p>
            <a:pPr algn="r" defTabSz="457200"/>
            <a:r>
              <a:rPr kumimoji="1" lang="zh-CN" altLang="en-US" sz="1600" spc="3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万丈高楼平地起，数字化转型需要从全员认知升级开始</a:t>
            </a:r>
            <a:endParaRPr kumimoji="1" lang="zh-CN" altLang="en-US" sz="1600" spc="300" dirty="0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9"/>
            </p:custDataLst>
          </p:nvPr>
        </p:nvSpPr>
        <p:spPr>
          <a:xfrm>
            <a:off x="4603750" y="208407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en-US" altLang="zh-CN" sz="28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0"/>
            </p:custDataLst>
          </p:nvPr>
        </p:nvSpPr>
        <p:spPr>
          <a:xfrm>
            <a:off x="4981587" y="3216520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009587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en-US" altLang="zh-CN" sz="2800" dirty="0">
              <a:solidFill>
                <a:srgbClr val="00958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1"/>
            </p:custDataLst>
          </p:nvPr>
        </p:nvSpPr>
        <p:spPr>
          <a:xfrm>
            <a:off x="5341979" y="4348047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8BC34A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en-US" altLang="zh-CN" sz="2800" dirty="0">
              <a:solidFill>
                <a:srgbClr val="8BC3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2"/>
            </p:custDataLst>
          </p:nvPr>
        </p:nvSpPr>
        <p:spPr>
          <a:xfrm>
            <a:off x="5815573" y="5410939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CDDC39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en-US" altLang="zh-CN" sz="2800" dirty="0">
              <a:solidFill>
                <a:srgbClr val="CDDC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/>
          <p:cNvGrpSpPr/>
          <p:nvPr/>
        </p:nvGrpSpPr>
        <p:grpSpPr>
          <a:xfrm rot="0">
            <a:off x="614045" y="2577465"/>
            <a:ext cx="4645660" cy="2620010"/>
            <a:chOff x="1333500" y="533400"/>
            <a:chExt cx="6183338" cy="354511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 rotWithShape="1">
            <a:blip r:embed="rId1" cstate="email"/>
            <a:srcRect/>
            <a:stretch>
              <a:fillRect/>
            </a:stretch>
          </p:blipFill>
          <p:spPr>
            <a:xfrm>
              <a:off x="1333500" y="533400"/>
              <a:ext cx="6183338" cy="3545114"/>
            </a:xfrm>
            <a:prstGeom prst="rect">
              <a:avLst/>
            </a:prstGeom>
          </p:spPr>
        </p:pic>
        <p:sp>
          <p:nvSpPr>
            <p:cNvPr id="145" name="矩形 144"/>
            <p:cNvSpPr/>
            <p:nvPr/>
          </p:nvSpPr>
          <p:spPr>
            <a:xfrm>
              <a:off x="2133600" y="762000"/>
              <a:ext cx="4597400" cy="287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341110" y="3802380"/>
            <a:ext cx="5380990" cy="2153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数字化之路，我们一路相伴</a:t>
            </a:r>
            <a:endParaRPr lang="zh-CN" altLang="en-US" sz="2000" dirty="0">
              <a:solidFill>
                <a:schemeClr val="tx1"/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企业的数字化认知在升级，需求也在升级。我们与企业共同合作，探索行业数字化不同阶段的解决方案。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1420" y="1362075"/>
            <a:ext cx="5380990" cy="251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提供『数字化转型』咨询及实施全案服务</a:t>
            </a:r>
            <a:endParaRPr lang="zh-CN" altLang="en-US" sz="2000" dirty="0">
              <a:solidFill>
                <a:schemeClr val="tx1"/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企业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组织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的发展战略和业务场景为目标导向， 从数字营销、数字管理、数字引擎三个维度切入，协助中国企业低成本、敏捷地实现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不同阶段的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数字化转型。</a:t>
            </a:r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0" y="2746375"/>
            <a:ext cx="3453765" cy="212090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我们的服务 </a:t>
            </a:r>
            <a:r>
              <a:rPr lang="en-US"/>
              <a:t>- </a:t>
            </a:r>
            <a:r>
              <a:rPr lang="zh-CN" altLang="en-US"/>
              <a:t>数字化转型规划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数字化转型服务 </a:t>
            </a:r>
            <a:r>
              <a:rPr lang="en-US" altLang="zh-CN"/>
              <a:t>- </a:t>
            </a:r>
            <a:r>
              <a:rPr lang="zh-CN" altLang="en-US">
                <a:sym typeface="+mn-ea"/>
              </a:rPr>
              <a:t>灵活，</a:t>
            </a:r>
            <a:r>
              <a:rPr lang="zh-CN" altLang="en-US">
                <a:sym typeface="+mn-ea"/>
              </a:rPr>
              <a:t>精准，兼容，</a:t>
            </a:r>
            <a:r>
              <a:rPr lang="zh-CN" altLang="en-US">
                <a:sym typeface="+mn-ea"/>
              </a:rPr>
              <a:t>专业</a:t>
            </a:r>
            <a:endParaRPr lang="zh-CN" altLang="en-US"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1"/>
            </p:custDataLst>
          </p:nvPr>
        </p:nvSpPr>
        <p:spPr>
          <a:xfrm>
            <a:off x="6316680" y="1998455"/>
            <a:ext cx="5075288" cy="4195901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832066" y="1998455"/>
            <a:ext cx="5075288" cy="4195901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91235" y="1739265"/>
            <a:ext cx="3677920" cy="44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维格智数</a:t>
            </a:r>
            <a:r>
              <a:rPr kumimoji="1" lang="en-US" altLang="zh-CN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-</a:t>
            </a:r>
            <a:r>
              <a:rPr kumimoji="1" lang="zh-CN" altLang="en-US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数字化转型服务</a:t>
            </a:r>
            <a:endParaRPr kumimoji="1" lang="zh-CN" altLang="en-US" sz="2100" b="1" spc="300">
              <a:solidFill>
                <a:srgbClr val="2196F3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6510655" y="1739265"/>
            <a:ext cx="3940810" cy="44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2100" b="1" spc="300">
                <a:solidFill>
                  <a:srgbClr val="009587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市面上的数字化产品</a:t>
            </a:r>
            <a:endParaRPr kumimoji="1" lang="zh-CN" altLang="en-US" sz="2100" b="1" spc="300">
              <a:solidFill>
                <a:srgbClr val="009587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1451332" y="2320171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>
              <a:lnSpc>
                <a:spcPct val="120000"/>
              </a:lnSpc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灵活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聚焦企业/组织的实际需求和数字化程度。按阶段给出规划方案并执行实施。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4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19751" y="2429609"/>
            <a:ext cx="315913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2" name="任意形状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91738" y="2516359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6967331" y="2320171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往往是“大而全”的标准化产品。并不一定适合现阶段的企业需求。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4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35750" y="2429609"/>
            <a:ext cx="315913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5" name="任意形状 14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721825" y="2516359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6" name="Oval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21339" y="3380166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1435628" y="3281043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精准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提供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实施顾问驻点调研，对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企业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不同部门的不同业务流程进行梳理优化。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7" name="任意形状 66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92532" y="34669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6" name="Oval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37338" y="3380166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0" name="文本框 49"/>
          <p:cNvSpPr txBox="1"/>
          <p:nvPr>
            <p:custDataLst>
              <p:tags r:id="rId15"/>
            </p:custDataLst>
          </p:nvPr>
        </p:nvSpPr>
        <p:spPr>
          <a:xfrm>
            <a:off x="6951627" y="3281043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市面上数字化产品种类繁多，不知道哪家产品与企业自身最契合。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8" name="任意形状 67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6722619" y="34669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9" name="Oval 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21303" y="4332666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1435627" y="4241915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兼容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充分考虑企业现有的业务系统，给出最佳的数据连接方案，让多个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连成整体。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9" name="任意形状 68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1192496" y="44194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8" name="Oval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637302" y="4332666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1" name="文本框 50"/>
          <p:cNvSpPr txBox="1"/>
          <p:nvPr>
            <p:custDataLst>
              <p:tags r:id="rId21"/>
            </p:custDataLst>
          </p:nvPr>
        </p:nvSpPr>
        <p:spPr>
          <a:xfrm>
            <a:off x="6951626" y="4241915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只能解决部分企业问题，多个系统就形成了多个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数据孤岛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70" name="任意形状 69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6722583" y="44194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3" name="Oval 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19751" y="5293539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1434075" y="5202788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专业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经历过茶饮企业全案数字化，深度了解行业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痛点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和弯路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7" name="任意形状 36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1190944" y="5380289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0" name="Oval 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635750" y="5293539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5" name="文本框 44"/>
          <p:cNvSpPr txBox="1"/>
          <p:nvPr>
            <p:custDataLst>
              <p:tags r:id="rId27"/>
            </p:custDataLst>
          </p:nvPr>
        </p:nvSpPr>
        <p:spPr>
          <a:xfrm>
            <a:off x="6950074" y="5202788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关注的是业务中的一个垂直领域，无法有效地跨领域的问题。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7" name="任意形状 46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6721031" y="5380289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核心竞争力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7653655" y="1722755"/>
            <a:ext cx="4379595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7666990" y="1242060"/>
            <a:ext cx="3690620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  <a:endParaRPr lang="en-US" altLang="zh-CN" b="1" kern="1200" spc="300" dirty="0">
              <a:solidFill>
                <a:srgbClr val="25C4FF"/>
              </a:solidFill>
              <a:effectLst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7666990" y="4975860"/>
            <a:ext cx="3663950" cy="11709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7653655" y="4510723"/>
            <a:ext cx="4153535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(Implementation)</a:t>
            </a:r>
            <a:endParaRPr lang="en-US" altLang="zh-CN" b="1" kern="1200" spc="300" dirty="0">
              <a:solidFill>
                <a:srgbClr val="00CFB9"/>
              </a:solidFill>
              <a:effectLst/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381000" y="1722755"/>
            <a:ext cx="4620260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732155" y="1238885"/>
            <a:ext cx="4269105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  <a:endParaRPr lang="en-US" altLang="zh-CN" b="1" kern="1200" spc="300" dirty="0">
              <a:solidFill>
                <a:srgbClr val="359EFF"/>
              </a:solidFill>
              <a:effectLst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381635" y="4975860"/>
            <a:ext cx="4436110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  <a:endParaRPr lang="zh-CN" altLang="en-US" sz="1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lvl="0" algn="r">
              <a:lnSpc>
                <a:spcPct val="125000"/>
              </a:lnSpc>
            </a:pPr>
            <a:endParaRPr lang="zh-CN" altLang="en-US" sz="1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703580" y="4452620"/>
            <a:ext cx="4135120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(Feedback)</a:t>
            </a:r>
            <a:endParaRPr lang="en-US" altLang="zh-CN" b="1" kern="1200" spc="300" dirty="0">
              <a:solidFill>
                <a:srgbClr val="00E4FF"/>
              </a:solidFill>
              <a:effectLst/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89705" y="1619885"/>
            <a:ext cx="4357370" cy="3780155"/>
            <a:chOff x="6323" y="2122"/>
            <a:chExt cx="7692" cy="6673"/>
          </a:xfrm>
        </p:grpSpPr>
        <p:sp>
          <p:nvSpPr>
            <p:cNvPr id="24" name="任意多边形: 形状 23"/>
            <p:cNvSpPr/>
            <p:nvPr>
              <p:custDataLst>
                <p:tags r:id="rId9"/>
              </p:custDataLst>
            </p:nvPr>
          </p:nvSpPr>
          <p:spPr>
            <a:xfrm>
              <a:off x="6323" y="4198"/>
              <a:ext cx="7692" cy="2567"/>
            </a:xfrm>
            <a:custGeom>
              <a:avLst/>
              <a:gdLst>
                <a:gd name="connsiteX0" fmla="*/ 0 w 4363770"/>
                <a:gd name="connsiteY0" fmla="*/ 0 h 1414938"/>
                <a:gd name="connsiteX1" fmla="*/ 4363770 w 4363770"/>
                <a:gd name="connsiteY1" fmla="*/ 0 h 1414938"/>
                <a:gd name="connsiteX2" fmla="*/ 4363770 w 4363770"/>
                <a:gd name="connsiteY2" fmla="*/ 13626 h 1414938"/>
                <a:gd name="connsiteX3" fmla="*/ 3603821 w 4363770"/>
                <a:gd name="connsiteY3" fmla="*/ 690206 h 1414938"/>
                <a:gd name="connsiteX4" fmla="*/ 4363770 w 4363770"/>
                <a:gd name="connsiteY4" fmla="*/ 1366787 h 1414938"/>
                <a:gd name="connsiteX5" fmla="*/ 4363770 w 4363770"/>
                <a:gd name="connsiteY5" fmla="*/ 1414938 h 1414938"/>
                <a:gd name="connsiteX6" fmla="*/ 0 w 4363770"/>
                <a:gd name="connsiteY6" fmla="*/ 1414938 h 1414938"/>
                <a:gd name="connsiteX7" fmla="*/ 0 w 4363770"/>
                <a:gd name="connsiteY7" fmla="*/ 1366658 h 1414938"/>
                <a:gd name="connsiteX8" fmla="*/ 748992 w 4363770"/>
                <a:gd name="connsiteY8" fmla="*/ 699833 h 1414938"/>
                <a:gd name="connsiteX9" fmla="*/ 0 w 4363770"/>
                <a:gd name="connsiteY9" fmla="*/ 33007 h 141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3770" h="1414938">
                  <a:moveTo>
                    <a:pt x="0" y="0"/>
                  </a:moveTo>
                  <a:lnTo>
                    <a:pt x="4363770" y="0"/>
                  </a:lnTo>
                  <a:lnTo>
                    <a:pt x="4363770" y="13626"/>
                  </a:lnTo>
                  <a:lnTo>
                    <a:pt x="3603821" y="690206"/>
                  </a:lnTo>
                  <a:lnTo>
                    <a:pt x="4363770" y="1366787"/>
                  </a:lnTo>
                  <a:lnTo>
                    <a:pt x="4363770" y="1414938"/>
                  </a:lnTo>
                  <a:lnTo>
                    <a:pt x="0" y="1414938"/>
                  </a:lnTo>
                  <a:lnTo>
                    <a:pt x="0" y="1366658"/>
                  </a:lnTo>
                  <a:lnTo>
                    <a:pt x="748992" y="699833"/>
                  </a:lnTo>
                  <a:lnTo>
                    <a:pt x="0" y="3300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31639" tIns="15819" rIns="31639" bIns="15819" numCol="1" spcCol="0" rtlCol="0" fromWordArt="0" anchor="ctr" anchorCtr="0" forceAA="0" compatLnSpc="1">
              <a:noAutofit/>
            </a:bodyPr>
            <a:p>
              <a:endParaRPr lang="zh-CN" altLang="en-US" sz="4400"/>
            </a:p>
          </p:txBody>
        </p:sp>
        <p:sp>
          <p:nvSpPr>
            <p:cNvPr id="25" name="KSO_Shape"/>
            <p:cNvSpPr/>
            <p:nvPr>
              <p:custDataLst>
                <p:tags r:id="rId10"/>
              </p:custDataLst>
            </p:nvPr>
          </p:nvSpPr>
          <p:spPr>
            <a:xfrm>
              <a:off x="10273" y="5542"/>
              <a:ext cx="2392" cy="2497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00CF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>
                <a:solidFill>
                  <a:srgbClr val="00E4FF"/>
                </a:solidFill>
              </a:endParaRPr>
            </a:p>
          </p:txBody>
        </p:sp>
        <p:sp>
          <p:nvSpPr>
            <p:cNvPr id="26" name="KSO_Shape"/>
            <p:cNvSpPr/>
            <p:nvPr>
              <p:custDataLst>
                <p:tags r:id="rId11"/>
              </p:custDataLst>
            </p:nvPr>
          </p:nvSpPr>
          <p:spPr>
            <a:xfrm rot="16200000">
              <a:off x="10255" y="2836"/>
              <a:ext cx="2462" cy="2426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25C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/>
            </a:p>
          </p:txBody>
        </p:sp>
        <p:sp>
          <p:nvSpPr>
            <p:cNvPr id="27" name="KSO_Shape"/>
            <p:cNvSpPr/>
            <p:nvPr>
              <p:custDataLst>
                <p:tags r:id="rId12"/>
              </p:custDataLst>
            </p:nvPr>
          </p:nvSpPr>
          <p:spPr>
            <a:xfrm rot="5400000">
              <a:off x="7569" y="5552"/>
              <a:ext cx="2462" cy="2426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00E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2000"/>
            </a:p>
          </p:txBody>
        </p:sp>
        <p:sp>
          <p:nvSpPr>
            <p:cNvPr id="2" name="KSO_Shape"/>
            <p:cNvSpPr/>
            <p:nvPr>
              <p:custDataLst>
                <p:tags r:id="rId13"/>
              </p:custDataLst>
            </p:nvPr>
          </p:nvSpPr>
          <p:spPr>
            <a:xfrm rot="10800000">
              <a:off x="7621" y="2800"/>
              <a:ext cx="2392" cy="2497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359E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/>
            </a:p>
          </p:txBody>
        </p:sp>
        <p:sp>
          <p:nvSpPr>
            <p:cNvPr id="29" name="椭圆 28"/>
            <p:cNvSpPr/>
            <p:nvPr>
              <p:custDataLst>
                <p:tags r:id="rId14"/>
              </p:custDataLst>
            </p:nvPr>
          </p:nvSpPr>
          <p:spPr>
            <a:xfrm>
              <a:off x="8636" y="3952"/>
              <a:ext cx="3014" cy="305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Autofit/>
            </a:bodyPr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endParaRPr lang="zh-CN" sz="3600" b="1" spc="300" dirty="0">
                <a:solidFill>
                  <a:srgbClr val="000000">
                    <a:lumMod val="85000"/>
                    <a:lumOff val="15000"/>
                  </a:srgb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5"/>
              </p:custDataLst>
            </p:nvPr>
          </p:nvSpPr>
          <p:spPr>
            <a:xfrm>
              <a:off x="7876" y="3481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sz="4000" b="1" kern="1200" dirty="0">
                  <a:solidFill>
                    <a:sysClr val="window" lastClr="FFFFFF"/>
                  </a:solidFill>
                  <a:effectLst/>
                </a:rPr>
                <a:t>P</a:t>
              </a:r>
              <a:endParaRPr lang="en-US" sz="4000" b="1" kern="1200" dirty="0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6"/>
              </p:custDataLst>
            </p:nvPr>
          </p:nvSpPr>
          <p:spPr>
            <a:xfrm>
              <a:off x="7876" y="6330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  <a:effectLst/>
                </a:rPr>
                <a:t>F</a:t>
              </a:r>
              <a:endParaRPr lang="zh-CN" sz="4000" b="1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7"/>
              </p:custDataLst>
            </p:nvPr>
          </p:nvSpPr>
          <p:spPr>
            <a:xfrm>
              <a:off x="10839" y="6330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  <a:effectLst/>
                </a:rPr>
                <a:t>I</a:t>
              </a:r>
              <a:endParaRPr lang="zh-CN" sz="4000" b="1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18"/>
              </p:custDataLst>
            </p:nvPr>
          </p:nvSpPr>
          <p:spPr>
            <a:xfrm>
              <a:off x="10839" y="3481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</a:rPr>
                <a:t>R</a:t>
              </a:r>
              <a:endParaRPr lang="zh-CN" sz="4000" b="1" dirty="0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9"/>
              </p:custDataLst>
            </p:nvPr>
          </p:nvSpPr>
          <p:spPr>
            <a:xfrm>
              <a:off x="8822" y="4617"/>
              <a:ext cx="2611" cy="165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2800" b="1" spc="300">
                  <a:solidFill>
                    <a:srgbClr val="000000">
                      <a:lumMod val="75000"/>
                      <a:lumOff val="25000"/>
                    </a:srgb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核心</a:t>
              </a:r>
              <a:endParaRPr lang="zh-CN" altLang="en-US" sz="2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b="1" spc="300">
                  <a:solidFill>
                    <a:srgbClr val="000000">
                      <a:lumMod val="75000"/>
                      <a:lumOff val="25000"/>
                    </a:srgb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竞争力</a:t>
              </a:r>
              <a:endParaRPr lang="zh-CN" altLang="en-US" sz="2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" name="上弧形箭头 4"/>
            <p:cNvSpPr/>
            <p:nvPr/>
          </p:nvSpPr>
          <p:spPr>
            <a:xfrm>
              <a:off x="9756" y="2122"/>
              <a:ext cx="828" cy="495"/>
            </a:xfrm>
            <a:prstGeom prst="curved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5400000">
              <a:off x="12658" y="5200"/>
              <a:ext cx="828" cy="563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1" name="上弧形箭头 10"/>
            <p:cNvSpPr/>
            <p:nvPr/>
          </p:nvSpPr>
          <p:spPr>
            <a:xfrm rot="10800000">
              <a:off x="9729" y="8301"/>
              <a:ext cx="828" cy="495"/>
            </a:xfrm>
            <a:prstGeom prst="curvedDownArrow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" name="上弧形箭头 11"/>
            <p:cNvSpPr/>
            <p:nvPr/>
          </p:nvSpPr>
          <p:spPr>
            <a:xfrm rot="16200000">
              <a:off x="6767" y="5199"/>
              <a:ext cx="828" cy="495"/>
            </a:xfrm>
            <a:prstGeom prst="curvedDownArrow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6464300" y="2335530"/>
            <a:ext cx="5200015" cy="933450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关于我们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团队介绍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4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团队介绍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59080" y="1292225"/>
            <a:ext cx="11674475" cy="5198052"/>
            <a:chOff x="1227" y="3927"/>
            <a:chExt cx="36224" cy="16128"/>
          </a:xfrm>
        </p:grpSpPr>
        <p:sp>
          <p:nvSpPr>
            <p:cNvPr id="31" name="矩形 30"/>
            <p:cNvSpPr/>
            <p:nvPr/>
          </p:nvSpPr>
          <p:spPr>
            <a:xfrm>
              <a:off x="28945" y="392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9678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27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" r="-1452" b="502"/>
            <a:stretch>
              <a:fillRect/>
            </a:stretch>
          </p:blipFill>
          <p:spPr>
            <a:xfrm>
              <a:off x="21894" y="5360"/>
              <a:ext cx="3969" cy="3969"/>
            </a:xfrm>
            <a:prstGeom prst="ellipse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35" y="5360"/>
              <a:ext cx="3969" cy="3969"/>
            </a:xfrm>
            <a:prstGeom prst="ellipse">
              <a:avLst/>
            </a:prstGeom>
          </p:spPr>
        </p:pic>
        <p:sp>
          <p:nvSpPr>
            <p:cNvPr id="47" name="Rectangle 96"/>
            <p:cNvSpPr/>
            <p:nvPr/>
          </p:nvSpPr>
          <p:spPr>
            <a:xfrm>
              <a:off x="1663" y="12139"/>
              <a:ext cx="7693" cy="6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维格创始人。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前喜茶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CTO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、金山软件架构师，北京师范大学金融系毕业，技术与业务思维兼备，从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0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到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帮助喜茶实现数字化转型，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10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个月内积累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1300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万会员，线下业态改造专家。</a:t>
              </a:r>
              <a:endPara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674" y="10259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陈霈霖 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Kelly</a:t>
              </a:r>
              <a:endPara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87" t="4028" r="7034" b="10586"/>
            <a:stretch>
              <a:fillRect/>
            </a:stretch>
          </p:blipFill>
          <p:spPr>
            <a:xfrm flipH="1">
              <a:off x="31214" y="5318"/>
              <a:ext cx="3969" cy="3969"/>
            </a:xfrm>
            <a:prstGeom prst="ellipse">
              <a:avLst/>
            </a:prstGeom>
            <a:effectLst>
              <a:softEdge rad="12700"/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10411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4" name="Rectangle 96"/>
            <p:cNvSpPr/>
            <p:nvPr/>
          </p:nvSpPr>
          <p:spPr>
            <a:xfrm>
              <a:off x="10949" y="12139"/>
              <a:ext cx="7650" cy="7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VIKA维格数字营销负责人。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前喜茶GO产品架构师，曾为美资科技公司Protegrity数据软件工程师、擅长新媒体、裂变、会员等数字营销方案，曾服务客户包括中国移动、电信、美的、 腾讯大粤网等知名组织和企业。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949" y="10250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潘嘉文 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Kelvin</a:t>
              </a:r>
              <a:endPara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33" name="Rectangle 96"/>
            <p:cNvSpPr/>
            <p:nvPr/>
          </p:nvSpPr>
          <p:spPr>
            <a:xfrm>
              <a:off x="20135" y="12073"/>
              <a:ext cx="7568" cy="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VIKA维格项目管理负责人（PMO）</a:t>
              </a:r>
              <a:r>
                <a:rPr 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前汤臣倍健电商事业部技术总监、联合信息项目总监、喜茶互联网事业部PMO。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0053" y="10241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张本富 Benson</a:t>
              </a:r>
              <a:endParaRPr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35" name="Rectangle 96"/>
            <p:cNvSpPr/>
            <p:nvPr/>
          </p:nvSpPr>
          <p:spPr>
            <a:xfrm>
              <a:off x="29373" y="11965"/>
              <a:ext cx="7650" cy="8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VIKA维格数字管理负责人。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前青莲科技钉钉事业部总监，</a:t>
              </a:r>
              <a:r>
                <a:rPr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知名管理信息化咨询顾问</a:t>
              </a: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,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 </a:t>
              </a:r>
              <a:r>
                <a:rPr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曾服务客户包括汇美集团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（茵蔓母公司）、奥马电器（深圳上市）、速品（千人规模连锁服装企业）、喜茶（新茶饮企业）、联盛（营收数亿）等知名企业。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9373" y="10186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袁国安 Ken</a:t>
              </a:r>
              <a:endParaRPr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655" y="5360"/>
              <a:ext cx="3969" cy="3969"/>
            </a:xfrm>
            <a:prstGeom prst="ellipse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1593850"/>
            <a:ext cx="5667375" cy="367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90" y="1593850"/>
            <a:ext cx="1815465" cy="3674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3220" y="3247390"/>
            <a:ext cx="148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</a:rPr>
              <a:t>CONTENTS</a:t>
            </a:r>
            <a:endParaRPr lang="en-US" altLang="zh-CN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1" name="isḻïďê"/>
          <p:cNvSpPr/>
          <p:nvPr/>
        </p:nvSpPr>
        <p:spPr>
          <a:xfrm>
            <a:off x="6714968" y="4068965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íşlîḋe"/>
          <p:cNvSpPr/>
          <p:nvPr/>
        </p:nvSpPr>
        <p:spPr>
          <a:xfrm>
            <a:off x="6714968" y="3222411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isļîdê"/>
          <p:cNvSpPr/>
          <p:nvPr/>
        </p:nvSpPr>
        <p:spPr>
          <a:xfrm>
            <a:off x="6714968" y="2394908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îṡḻïďe"/>
          <p:cNvSpPr/>
          <p:nvPr/>
        </p:nvSpPr>
        <p:spPr>
          <a:xfrm>
            <a:off x="6714968" y="1567405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8" name="is1îḓé"/>
          <p:cNvGrpSpPr/>
          <p:nvPr/>
        </p:nvGrpSpPr>
        <p:grpSpPr>
          <a:xfrm>
            <a:off x="7353885" y="1593984"/>
            <a:ext cx="3676254" cy="726194"/>
            <a:chOff x="7189746" y="4508017"/>
            <a:chExt cx="3676254" cy="726194"/>
          </a:xfrm>
        </p:grpSpPr>
        <p:sp>
          <p:nvSpPr>
            <p:cNvPr id="20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公司简介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21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algn="l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用数据工具推动人类进步, 驱动数字化中国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399360" y="1621548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is1îḓé"/>
          <p:cNvGrpSpPr/>
          <p:nvPr/>
        </p:nvGrpSpPr>
        <p:grpSpPr>
          <a:xfrm>
            <a:off x="7353885" y="2448694"/>
            <a:ext cx="3676254" cy="726194"/>
            <a:chOff x="7189746" y="4508017"/>
            <a:chExt cx="3676254" cy="726194"/>
          </a:xfrm>
        </p:grpSpPr>
        <p:sp>
          <p:nvSpPr>
            <p:cNvPr id="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pPr algn="l"/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“传统”行业的管理现状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+mn-ea"/>
                </a:rPr>
                <a:t>审批流程慢，考勤统计耗时长？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10" name="is1îḓé"/>
          <p:cNvGrpSpPr/>
          <p:nvPr/>
        </p:nvGrpSpPr>
        <p:grpSpPr>
          <a:xfrm>
            <a:off x="7353885" y="3276099"/>
            <a:ext cx="3676254" cy="726194"/>
            <a:chOff x="7189746" y="4508017"/>
            <a:chExt cx="3676254" cy="726194"/>
          </a:xfrm>
        </p:grpSpPr>
        <p:sp>
          <p:nvSpPr>
            <p:cNvPr id="2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pPr algn="l"/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数字化带来的转变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2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+mn-ea"/>
                </a:rPr>
                <a:t>数字化，让组织/企业的沟通方式和管理方式再次变革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30" name="is1îḓé"/>
          <p:cNvGrpSpPr/>
          <p:nvPr/>
        </p:nvGrpSpPr>
        <p:grpSpPr>
          <a:xfrm>
            <a:off x="7353885" y="4069214"/>
            <a:ext cx="3676254" cy="726194"/>
            <a:chOff x="7189746" y="4574692"/>
            <a:chExt cx="3676254" cy="726194"/>
          </a:xfrm>
        </p:grpSpPr>
        <p:sp>
          <p:nvSpPr>
            <p:cNvPr id="31" name="ïSḷiďê"/>
            <p:cNvSpPr txBox="1"/>
            <p:nvPr/>
          </p:nvSpPr>
          <p:spPr>
            <a:xfrm>
              <a:off x="7189746" y="4574692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关于我们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32" name="í$ľiḑe"/>
            <p:cNvSpPr txBox="1"/>
            <p:nvPr/>
          </p:nvSpPr>
          <p:spPr>
            <a:xfrm>
              <a:off x="7189746" y="490159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团队介绍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3" name="isḻïďê"/>
          <p:cNvSpPr/>
          <p:nvPr/>
        </p:nvSpPr>
        <p:spPr>
          <a:xfrm>
            <a:off x="6714968" y="4916055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</a:rPr>
              <a:t>附</a:t>
            </a:r>
            <a:endParaRPr lang="zh-CN" altLang="en-US" sz="16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grpSp>
        <p:nvGrpSpPr>
          <p:cNvPr id="12" name="is1îḓé"/>
          <p:cNvGrpSpPr/>
          <p:nvPr/>
        </p:nvGrpSpPr>
        <p:grpSpPr>
          <a:xfrm>
            <a:off x="7353885" y="4935354"/>
            <a:ext cx="3676254" cy="726194"/>
            <a:chOff x="7189746" y="4574692"/>
            <a:chExt cx="3676254" cy="726194"/>
          </a:xfrm>
        </p:grpSpPr>
        <p:sp>
          <p:nvSpPr>
            <p:cNvPr id="14" name="ïSḷiďê"/>
            <p:cNvSpPr txBox="1"/>
            <p:nvPr/>
          </p:nvSpPr>
          <p:spPr>
            <a:xfrm>
              <a:off x="7189746" y="4574692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数字化核心认知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16" name="í$ľiḑe"/>
            <p:cNvSpPr txBox="1"/>
            <p:nvPr/>
          </p:nvSpPr>
          <p:spPr>
            <a:xfrm>
              <a:off x="7189746" y="490159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三角色、三价值、三支柱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服务案例（节选）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172210"/>
            <a:ext cx="2381885" cy="16802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90" y="2757170"/>
            <a:ext cx="2495550" cy="1016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4532630"/>
            <a:ext cx="2053590" cy="4533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" y="4884420"/>
            <a:ext cx="2303145" cy="1243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560" y="1691640"/>
            <a:ext cx="1948180" cy="19481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585" y="4532630"/>
            <a:ext cx="2759075" cy="1028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1"/>
          <p:cNvSpPr>
            <a:spLocks noGrp="1"/>
          </p:cNvSpPr>
          <p:nvPr/>
        </p:nvSpPr>
        <p:spPr>
          <a:xfrm>
            <a:off x="6464300" y="2335530"/>
            <a:ext cx="5200015" cy="9334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数字化核心认知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3" name="文本占位符 17"/>
          <p:cNvSpPr>
            <a:spLocks noGrp="1"/>
          </p:cNvSpPr>
          <p:nvPr/>
        </p:nvSpPr>
        <p:spPr>
          <a:xfrm>
            <a:off x="6523355" y="3319145"/>
            <a:ext cx="4546600" cy="5016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三角色、三价值、三支柱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0675" y="2678430"/>
            <a:ext cx="69977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zh-CN" altLang="en-US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附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三角形 3"/>
          <p:cNvSpPr/>
          <p:nvPr/>
        </p:nvSpPr>
        <p:spPr>
          <a:xfrm>
            <a:off x="2517460" y="313022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7065" y="1361440"/>
            <a:ext cx="306387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谁为数字化负责</a:t>
            </a:r>
            <a:endParaRPr lang="zh-CN" altLang="en-US" dirty="0" smtClean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15615" y="2413635"/>
            <a:ext cx="69596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82815" y="1158240"/>
            <a:ext cx="448373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51635" y="4519930"/>
            <a:ext cx="71564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64050" y="4519930"/>
            <a:ext cx="104775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34640" y="385064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11575" y="2369820"/>
            <a:ext cx="195707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79240" y="5038090"/>
            <a:ext cx="274574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81660" y="5038090"/>
            <a:ext cx="285559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16215" y="5290503"/>
            <a:ext cx="3949700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16215" y="3676015"/>
            <a:ext cx="3949700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06690" y="2059940"/>
            <a:ext cx="3959225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7282815" y="180186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01915" y="174307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692390" y="334391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692390" y="499173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三角色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7282815" y="343889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4" name="泪滴形 3"/>
          <p:cNvSpPr/>
          <p:nvPr/>
        </p:nvSpPr>
        <p:spPr>
          <a:xfrm>
            <a:off x="7282815" y="508671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三价值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515" y="1334135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37615" y="210185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37615" y="2529840"/>
            <a:ext cx="4044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37615" y="342646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37615" y="3854450"/>
            <a:ext cx="4044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237615" y="470852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37615" y="5136515"/>
            <a:ext cx="40443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649720" y="1595755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数字化的价值所在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70" name="三角形 3"/>
          <p:cNvSpPr/>
          <p:nvPr/>
        </p:nvSpPr>
        <p:spPr>
          <a:xfrm>
            <a:off x="8099745" y="323436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208645" y="2304415"/>
            <a:ext cx="169672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831330" y="4624070"/>
            <a:ext cx="174879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817735" y="4612640"/>
            <a:ext cx="151066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416925" y="395478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13370" y="2584768"/>
            <a:ext cx="2287905" cy="411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660890" y="4939665"/>
            <a:ext cx="2125345" cy="680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00825" y="4939665"/>
            <a:ext cx="2169160" cy="680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818515" y="220572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818515" y="347381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4" name="泪滴形 3"/>
          <p:cNvSpPr/>
          <p:nvPr/>
        </p:nvSpPr>
        <p:spPr>
          <a:xfrm>
            <a:off x="818515" y="480350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三角形 3"/>
          <p:cNvSpPr/>
          <p:nvPr/>
        </p:nvSpPr>
        <p:spPr>
          <a:xfrm rot="10800000">
            <a:off x="2517460" y="313022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7065" y="1361440"/>
            <a:ext cx="306387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数字化转型的三大领域</a:t>
            </a:r>
            <a:endParaRPr lang="zh-CN" altLang="en-US" dirty="0" smtClean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61440" y="2489200"/>
            <a:ext cx="147256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64050" y="2461895"/>
            <a:ext cx="152527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48610" y="4618990"/>
            <a:ext cx="161544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34005" y="321945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6720" y="2793365"/>
            <a:ext cx="195707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64050" y="2769553"/>
            <a:ext cx="2855595" cy="4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三支柱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790" y="5024120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85305" y="1513840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发展的不同阶段，侧重点会不同：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85305" y="2369185"/>
            <a:ext cx="437769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19760" y="2682240"/>
            <a:ext cx="0" cy="2689225"/>
          </a:xfrm>
          <a:prstGeom prst="line">
            <a:avLst/>
          </a:prstGeom>
          <a:ln w="285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2955" y="2436495"/>
            <a:ext cx="683958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我们的愿景：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用数字工具推动人类进步</a:t>
            </a:r>
            <a:b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</a:br>
            <a:b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我们的使命：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致力驱动数字化中国</a:t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42" name="图片 141" descr="vikadata-com-nobg"/>
          <p:cNvPicPr>
            <a:picLocks noChangeAspect="1"/>
          </p:cNvPicPr>
          <p:nvPr/>
        </p:nvPicPr>
        <p:blipFill>
          <a:blip r:embed="rId1"/>
          <a:srcRect l="30069" t="17672" r="31023" b="20672"/>
          <a:stretch>
            <a:fillRect/>
          </a:stretch>
        </p:blipFill>
        <p:spPr>
          <a:xfrm>
            <a:off x="611505" y="325755"/>
            <a:ext cx="1603375" cy="1616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64139" y="2612117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公司介绍</a:t>
            </a:r>
            <a:endParaRPr lang="zh-CN" altLang="en-US" sz="3600" b="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用数据工具推动人类进步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,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驱动数字化中国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公司简介</a:t>
            </a:r>
            <a:endParaRPr lang="zh-CN" altLang="en-US"/>
          </a:p>
        </p:txBody>
      </p:sp>
      <p:pic>
        <p:nvPicPr>
          <p:cNvPr id="142" name="图片 141" descr="vikadata-com-nobg"/>
          <p:cNvPicPr>
            <a:picLocks noChangeAspect="1"/>
          </p:cNvPicPr>
          <p:nvPr/>
        </p:nvPicPr>
        <p:blipFill>
          <a:blip r:embed="rId1"/>
          <a:srcRect l="30069" t="17672" r="31023" b="20672"/>
          <a:stretch>
            <a:fillRect/>
          </a:stretch>
        </p:blipFill>
        <p:spPr>
          <a:xfrm>
            <a:off x="759460" y="1651000"/>
            <a:ext cx="1751965" cy="1765935"/>
          </a:xfrm>
          <a:prstGeom prst="rect">
            <a:avLst/>
          </a:prstGeom>
        </p:spPr>
      </p:pic>
      <p:sp>
        <p:nvSpPr>
          <p:cNvPr id="148" name="文本框 147"/>
          <p:cNvSpPr txBox="1"/>
          <p:nvPr/>
        </p:nvSpPr>
        <p:spPr>
          <a:xfrm>
            <a:off x="3102610" y="1085215"/>
            <a:ext cx="84480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</a:rPr>
              <a:t>「vikadata维格智数」是一家数字化转型咨询策划公司，提供数字化整体方案的设计和咨询、会员营销系统的研发、智能OA搭建、轻量级数据中台的实施，致力于驱动数字化中国。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1047115" y="4237038"/>
            <a:ext cx="2851785" cy="464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99" name="图片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4401185"/>
            <a:ext cx="217170" cy="217170"/>
          </a:xfrm>
          <a:prstGeom prst="rect">
            <a:avLst/>
          </a:prstGeom>
        </p:spPr>
      </p:pic>
      <p:grpSp>
        <p:nvGrpSpPr>
          <p:cNvPr id="209" name="组合 208"/>
          <p:cNvGrpSpPr/>
          <p:nvPr/>
        </p:nvGrpSpPr>
        <p:grpSpPr>
          <a:xfrm>
            <a:off x="818679" y="4606290"/>
            <a:ext cx="6216207" cy="1411960"/>
            <a:chOff x="2459" y="7268"/>
            <a:chExt cx="9789" cy="2224"/>
          </a:xfrm>
        </p:grpSpPr>
        <p:pic>
          <p:nvPicPr>
            <p:cNvPr id="203" name="timg.jpeg" descr="timg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" y="7268"/>
              <a:ext cx="2069" cy="124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grpSp>
          <p:nvGrpSpPr>
            <p:cNvPr id="208" name="组合 207"/>
            <p:cNvGrpSpPr/>
            <p:nvPr/>
          </p:nvGrpSpPr>
          <p:grpSpPr>
            <a:xfrm>
              <a:off x="2459" y="7667"/>
              <a:ext cx="9789" cy="1825"/>
              <a:chOff x="576" y="7912"/>
              <a:chExt cx="17492" cy="3261"/>
            </a:xfrm>
          </p:grpSpPr>
          <p:pic>
            <p:nvPicPr>
              <p:cNvPr id="200" name="图像" descr="图像"/>
              <p:cNvPicPr>
                <a:picLocks noChangeAspect="1"/>
              </p:cNvPicPr>
              <p:nvPr/>
            </p:nvPicPr>
            <p:blipFill>
              <a:blip r:embed="rId4"/>
              <a:srcRect t="30876" b="34415"/>
              <a:stretch>
                <a:fillRect/>
              </a:stretch>
            </p:blipFill>
            <p:spPr>
              <a:xfrm>
                <a:off x="5855" y="9570"/>
                <a:ext cx="5304" cy="1333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1" name="图像" descr="图像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08" y="7912"/>
                <a:ext cx="2236" cy="125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2" name="图像" descr="图像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" y="8361"/>
                <a:ext cx="4210" cy="566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5" name="图像" descr="图像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9" y="8177"/>
                <a:ext cx="2500" cy="933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6" name="图像" descr="图像"/>
              <p:cNvPicPr>
                <a:picLocks noChangeAspect="1"/>
              </p:cNvPicPr>
              <p:nvPr/>
            </p:nvPicPr>
            <p:blipFill>
              <a:blip r:embed="rId8"/>
              <a:srcRect t="32765" b="34255"/>
              <a:stretch>
                <a:fillRect/>
              </a:stretch>
            </p:blipFill>
            <p:spPr>
              <a:xfrm>
                <a:off x="14343" y="9432"/>
                <a:ext cx="3725" cy="1741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7" name="图像" descr="图像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1" y="9602"/>
                <a:ext cx="3807" cy="143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</p:grpSp>
      </p:grp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15" y="5577205"/>
            <a:ext cx="1876425" cy="2171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1" name="文本框 210"/>
          <p:cNvSpPr txBox="1"/>
          <p:nvPr/>
        </p:nvSpPr>
        <p:spPr>
          <a:xfrm>
            <a:off x="7505700" y="4605973"/>
            <a:ext cx="2851785" cy="464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创始阶段获一线资本投资</a:t>
            </a:r>
            <a:endParaRPr lang="zh-CN" sz="140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12" name="图片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45" y="4770120"/>
            <a:ext cx="217170" cy="217170"/>
          </a:xfrm>
          <a:prstGeom prst="rect">
            <a:avLst/>
          </a:prstGeom>
        </p:spPr>
      </p:pic>
      <p:grpSp>
        <p:nvGrpSpPr>
          <p:cNvPr id="215" name="组合 214"/>
          <p:cNvGrpSpPr/>
          <p:nvPr/>
        </p:nvGrpSpPr>
        <p:grpSpPr>
          <a:xfrm>
            <a:off x="7218045" y="5448300"/>
            <a:ext cx="4864100" cy="539115"/>
            <a:chOff x="5779" y="7901"/>
            <a:chExt cx="15995" cy="1772"/>
          </a:xfrm>
        </p:grpSpPr>
        <p:pic>
          <p:nvPicPr>
            <p:cNvPr id="213" name="图像" descr="图像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79" y="8112"/>
              <a:ext cx="7265" cy="134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418" y="7901"/>
              <a:ext cx="8357" cy="177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cxnSp>
        <p:nvCxnSpPr>
          <p:cNvPr id="216" name="ExtraShape"/>
          <p:cNvCxnSpPr/>
          <p:nvPr/>
        </p:nvCxnSpPr>
        <p:spPr>
          <a:xfrm>
            <a:off x="7010400" y="4606290"/>
            <a:ext cx="5080" cy="15684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6464300" y="2335530"/>
            <a:ext cx="5200015" cy="933450"/>
          </a:xfrm>
        </p:spPr>
        <p:txBody>
          <a:bodyPr anchor="b">
            <a:normAutofit fontScale="90000"/>
          </a:bodyPr>
          <a:lstStyle/>
          <a:p>
            <a:r>
              <a:rPr lang="en-US" altLang="zh-CN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“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传统</a:t>
            </a:r>
            <a:r>
              <a:rPr lang="en-US" altLang="zh-CN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”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行业的管理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现状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审批流程慢，考勤统计耗时长？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2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wordclou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64135"/>
            <a:ext cx="9901555" cy="6431915"/>
          </a:xfrm>
          <a:prstGeom prst="rect">
            <a:avLst/>
          </a:prstGeom>
        </p:spPr>
      </p:pic>
      <p:sp>
        <p:nvSpPr>
          <p:cNvPr id="8" name="标题 12"/>
          <p:cNvSpPr>
            <a:spLocks noGrp="1"/>
          </p:cNvSpPr>
          <p:nvPr/>
        </p:nvSpPr>
        <p:spPr>
          <a:xfrm>
            <a:off x="297180" y="279400"/>
            <a:ext cx="2131695" cy="344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“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传统</a:t>
            </a:r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”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行业的现状</a:t>
            </a:r>
            <a:endParaRPr lang="zh-CN" altLang="en-US" sz="1600" dirty="0">
              <a:solidFill>
                <a:srgbClr val="36A9AC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审批</a:t>
            </a:r>
            <a:endParaRPr lang="zh-CN" altLang="en-US"/>
          </a:p>
        </p:txBody>
      </p:sp>
      <p:pic>
        <p:nvPicPr>
          <p:cNvPr id="45" name="图片 44" descr="shangwu_tuandui-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446530"/>
            <a:ext cx="3138170" cy="19843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rcRect b="3855"/>
          <a:stretch>
            <a:fillRect/>
          </a:stretch>
        </p:blipFill>
        <p:spPr>
          <a:xfrm>
            <a:off x="4539615" y="1446530"/>
            <a:ext cx="3124835" cy="1981200"/>
          </a:xfrm>
          <a:prstGeom prst="rect">
            <a:avLst/>
          </a:prstGeom>
        </p:spPr>
      </p:pic>
      <p:pic>
        <p:nvPicPr>
          <p:cNvPr id="47" name="图片 46" descr="2807125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080" y="1446530"/>
            <a:ext cx="3137535" cy="199453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1882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zh-CN" altLang="en-US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审批流程慢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一般的企业审批会覆盖财务、用品、人事、业务流程等场景，一般的审批过程是一个漫长的过程，找不到审批人或者流程到哪里也不知道，审批流程慢、效率低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26915" y="3726815"/>
            <a:ext cx="3137535" cy="171577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审批流程不透明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审批流程完全靠人来跑，跑到哪里，完全无法判断。整个审批流程完全不可控，对于企业管理来讲，不仅影响企业的效率，更是影响团队的士气。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8708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审批流程反复，效率低</a:t>
            </a:r>
            <a:endParaRPr lang="zh-CN" altLang="en-US" sz="16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审批的流程无法进行编辑，一旦任何一个审批人有不同意见，审批流程就可能打回来完全重写，业务进展缓慢，业务流程被''不同意见''牵着鼻子走，无法高效进展。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考勤</a:t>
            </a:r>
            <a:endParaRPr lang="zh-CN" altLang="en-US"/>
          </a:p>
        </p:txBody>
      </p:sp>
      <p:pic>
        <p:nvPicPr>
          <p:cNvPr id="3" name="图片 2" descr="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759585"/>
            <a:ext cx="2912745" cy="1630680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5" y="1759585"/>
            <a:ext cx="2918460" cy="1639570"/>
          </a:xfrm>
          <a:prstGeom prst="rect">
            <a:avLst/>
          </a:prstGeom>
        </p:spPr>
      </p:pic>
      <p:pic>
        <p:nvPicPr>
          <p:cNvPr id="8" name="图片 7" descr="timg-2"/>
          <p:cNvPicPr>
            <a:picLocks noChangeAspect="1"/>
          </p:cNvPicPr>
          <p:nvPr/>
        </p:nvPicPr>
        <p:blipFill>
          <a:blip r:embed="rId3"/>
          <a:srcRect l="6791"/>
          <a:stretch>
            <a:fillRect/>
          </a:stretch>
        </p:blipFill>
        <p:spPr>
          <a:xfrm>
            <a:off x="8278495" y="1760855"/>
            <a:ext cx="3260725" cy="174371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141470" y="17399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27670" y="17653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18820" y="3838575"/>
            <a:ext cx="2912110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考勤排班</a:t>
            </a:r>
            <a:endParaRPr lang="zh-CN" altLang="en-US" sz="18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公司有3~4个档口，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每个档口要求做六休一，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周六，周日不休息，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周一至周五任选一天。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52010" y="3838575"/>
            <a:ext cx="2917825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外勤巡店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公司有业务员和巡店人员，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他们经常外出，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每次外出都要有说明，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巡店人员还需要签到。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495" y="3895090"/>
            <a:ext cx="3260725" cy="14763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未打卡说明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考勤最终和工资挂钩，所有员工在没有正常打卡的情况下都需要有未打卡说明。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标注 18"/>
          <p:cNvSpPr/>
          <p:nvPr/>
        </p:nvSpPr>
        <p:spPr>
          <a:xfrm>
            <a:off x="6313805" y="4371975"/>
            <a:ext cx="4483100" cy="1280160"/>
          </a:xfrm>
          <a:prstGeom prst="wedgeRoundRectCallout">
            <a:avLst>
              <a:gd name="adj1" fmla="val -22818"/>
              <a:gd name="adj2" fmla="val -653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36A9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4300" y="2599690"/>
            <a:ext cx="5200015" cy="669290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数字化带来的转变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>
            <a:normAutofit fontScale="80000"/>
          </a:bodyPr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数字化，让组织/企业的沟通方式和管理方式再次变革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3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asted-image.pdf"/>
          <p:cNvPicPr>
            <a:picLocks noChangeArrowheads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00" y="4653915"/>
            <a:ext cx="716915" cy="71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6464300" y="4725670"/>
            <a:ext cx="3242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本节将结合数字化沟通协同工具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“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钉钉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”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进行示例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说明。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6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5"/>
  <p:tag name="KSO_WM_UNI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3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4"/>
  <p:tag name="KSO_WM_UNIT_FILL_FORE_SCHEMECOLOR_INDEX" val="14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5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3"/>
  <p:tag name="KSO_WM_UNIT_USESOURCEFORMAT_APPLY" val="1"/>
</p:tagLst>
</file>

<file path=ppt/tags/tag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14"/>
  <p:tag name="KSO_WM_UNI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5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FILL_FORE_SCHEMECOLOR_INDEX" val="14"/>
  <p:tag name="KSO_WM_UNI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14"/>
  <p:tag name="KSO_WM_UNI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4_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i*2"/>
  <p:tag name="KSO_WM_TEMPLATE_CATEGORY" val="diagram"/>
  <p:tag name="KSO_WM_TEMPLATE_INDEX" val="20201448"/>
  <p:tag name="KSO_WM_UNIT_LAYERLEVEL" val="1"/>
  <p:tag name="KSO_WM_TAG_VERSION" val="1.0"/>
  <p:tag name="KSO_WM_BEAUTIFY_FLAG" val="#wm#"/>
  <p:tag name="KSO_WM_DIAGRAM_GROUP_CODE" val="m1-1"/>
  <p:tag name="KSO_WM_UNIT_TYPE" val="i"/>
  <p:tag name="KSO_WM_UNIT_INDEX" val="2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37.xml><?xml version="1.0" encoding="utf-8"?>
<p:tagLst xmlns:p="http://schemas.openxmlformats.org/presentationml/2006/main">
  <p:tag name="KSO_WM_SLIDE_ID" val="diagram20201448_2"/>
  <p:tag name="KSO_WM_TEMPLATE_SUBCATEGORY" val="0"/>
  <p:tag name="KSO_WM_SLIDE_TYPE" val="text"/>
  <p:tag name="KSO_WM_SLIDE_SUBTYPE" val="diag"/>
  <p:tag name="KSO_WM_SLIDE_ITEM_CNT" val="4"/>
  <p:tag name="KSO_WM_SLIDE_INDEX" val="2"/>
  <p:tag name="KSO_WM_SLIDE_SIZE" val="833.183*387.017"/>
  <p:tag name="KSO_WM_SLIDE_POSITION" val="72.0666*106.073"/>
  <p:tag name="KSO_WM_TAG_VERSION" val="1.0"/>
  <p:tag name="KSO_WM_BEAUTIFY_FLAG" val="#wm#"/>
  <p:tag name="KSO_WM_TEMPLATE_CATEGORY" val="diagram"/>
  <p:tag name="KSO_WM_TEMPLATE_INDEX" val="20201448"/>
  <p:tag name="KSO_WM_DIAGRAM_GROUP_CODE" val="m1-1"/>
  <p:tag name="KSO_WM_SLIDE_DIAGTYPE" val="m"/>
  <p:tag name="KSO_WM_SLIDE_LAYOUT" val="m"/>
  <p:tag name="KSO_WM_SLIDE_LAYOUT_CNT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5_1*r_i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5_1*r_i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SLIDE_ID" val="diagram20201538_3"/>
  <p:tag name="KSO_WM_TEMPLATE_SUBCATEGORY" val="0"/>
  <p:tag name="KSO_WM_SLIDE_ITEM_CNT" val="7"/>
  <p:tag name="KSO_WM_SLIDE_INDEX" val="3"/>
  <p:tag name="KSO_WM_TAG_VERSION" val="1.0"/>
  <p:tag name="KSO_WM_BEAUTIFY_FLAG" val="#wm#"/>
  <p:tag name="KSO_WM_TEMPLATE_CATEGORY" val="diagram"/>
  <p:tag name="KSO_WM_TEMPLATE_INDEX" val="20201538"/>
  <p:tag name="KSO_WM_SLIDE_TYPE" val="text"/>
  <p:tag name="KSO_WM_SLIDE_SUBTYPE" val="diag"/>
  <p:tag name="KSO_WM_SLIDE_SIZE" val="821.34*342.656"/>
  <p:tag name="KSO_WM_SLIDE_POSITION" val="94.1065*147.61"/>
  <p:tag name="KSO_WM_DIAGRAM_GROUP_CODE" val="n1-1"/>
  <p:tag name="KSO_WM_SLIDE_DIAGTYPE" val="n"/>
  <p:tag name="KSO_WM_SLIDE_LAYOUT" val="a_b_n"/>
  <p:tag name="KSO_WM_SLIDE_LAYOUT_CNT" val="1_1_1"/>
</p:tagLst>
</file>

<file path=ppt/tags/tag40.xml><?xml version="1.0" encoding="utf-8"?>
<p:tagLst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5_1*r_t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5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5_1*r_t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6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5_1*r_v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5_1*r_i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5_1*r_x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5_1*r_v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5_1*r_i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5_1*r_x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5_1*r_i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3"/>
  <p:tag name="KSO_WM_UNIT_ID" val="diagram20201435_1*r_v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1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1"/>
  <p:tag name="KSO_WM_UNIT_LINE_FORE_SCHEMECOLOR_INDEX" val="14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3"/>
  <p:tag name="KSO_WM_UNIT_ID" val="diagram20201435_1*r_x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435_1*r_i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4"/>
  <p:tag name="KSO_WM_UNIT_ID" val="diagram20201435_1*r_v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4"/>
  <p:tag name="KSO_WM_UNIT_ID" val="diagram20201435_1*r_x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201435_1*r_i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5"/>
  <p:tag name="KSO_WM_UNIT_ID" val="diagram20201435_1*r_v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5"/>
  <p:tag name="KSO_WM_UNIT_ID" val="diagram20201435_1*r_x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201435_1*r_i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6"/>
  <p:tag name="KSO_WM_UNIT_ID" val="diagram20201435_1*r_v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6"/>
  <p:tag name="KSO_WM_UNIT_ID" val="diagram20201435_1*r_x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2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2"/>
  <p:tag name="KSO_WM_UNIT_LINE_FORE_SCHEMECOLOR_INDEX" val="14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201435_1*r_i*1_9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7"/>
  <p:tag name="KSO_WM_UNIT_ID" val="diagram20201435_1*r_v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7"/>
  <p:tag name="KSO_WM_UNIT_ID" val="diagram20201435_1*r_x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201435_1*r_i*1_10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8"/>
  <p:tag name="KSO_WM_UNIT_ID" val="diagram20201435_1*r_v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8"/>
  <p:tag name="KSO_WM_UNIT_ID" val="diagram20201435_1*r_x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SLIDE_ID" val="diagram20201435_1"/>
  <p:tag name="KSO_WM_TEMPLATE_SUBCATEGORY" val="0"/>
  <p:tag name="KSO_WM_SLIDE_TYPE" val="text"/>
  <p:tag name="KSO_WM_SLIDE_SUBTYPE" val="diag"/>
  <p:tag name="KSO_WM_SLIDE_ITEM_CNT" val="8"/>
  <p:tag name="KSO_WM_SLIDE_INDEX" val="1"/>
  <p:tag name="KSO_WM_SLIDE_SIZE" val="831.488*346.166"/>
  <p:tag name="KSO_WM_SLIDE_POSITION" val="65.517*141.579"/>
  <p:tag name="KSO_WM_DIAGRAM_GROUP_CODE" val="r1-1"/>
  <p:tag name="KSO_WM_SLIDE_DIAGTYPE" val="r"/>
  <p:tag name="KSO_WM_TAG_VERSION" val="1.0"/>
  <p:tag name="KSO_WM_BEAUTIFY_FLAG" val="#wm#"/>
  <p:tag name="KSO_WM_TEMPLATE_CATEGORY" val="diagram"/>
  <p:tag name="KSO_WM_TEMPLATE_INDEX" val="20201435"/>
  <p:tag name="KSO_WM_SLIDE_LAYOUT" val="a_b_r"/>
  <p:tag name="KSO_WM_SLIDE_LAYOUT_CNT" val="1_1_1"/>
</p:tagLst>
</file>

<file path=ppt/tags/tag6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3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3"/>
  <p:tag name="KSO_WM_UNIT_LINE_FORE_SCHEMECOLOR_INDEX" val="14"/>
  <p:tag name="KSO_WM_UNIT_LINE_FILL_TYPE" val="2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7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7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8"/>
  <p:tag name="KSO_WM_UNI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5.xml><?xml version="1.0" encoding="utf-8"?>
<p:tagLst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7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主题5">
  <a:themeElements>
    <a:clrScheme name="自定义 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B9E5"/>
      </a:accent1>
      <a:accent2>
        <a:srgbClr val="146D90"/>
      </a:accent2>
      <a:accent3>
        <a:srgbClr val="0B9981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4281</Words>
  <Application>WPS 演示</Application>
  <PresentationFormat>宽屏</PresentationFormat>
  <Paragraphs>387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思源黑体 CN Normal</vt:lpstr>
      <vt:lpstr>思源黑体 CN Light</vt:lpstr>
      <vt:lpstr>思源黑体 CN Medium</vt:lpstr>
      <vt:lpstr>思源黑体 CN</vt:lpstr>
      <vt:lpstr>黑体</vt:lpstr>
      <vt:lpstr>Impact</vt:lpstr>
      <vt:lpstr>微软雅黑</vt:lpstr>
      <vt:lpstr>Arial Unicode MS</vt:lpstr>
      <vt:lpstr>Calibri</vt:lpstr>
      <vt:lpstr>思源黑体 CN Bold</vt:lpstr>
      <vt:lpstr>Source Han Sans CN Bold Bold</vt:lpstr>
      <vt:lpstr>主题5</vt:lpstr>
      <vt:lpstr>数字化转型起步</vt:lpstr>
      <vt:lpstr>PowerPoint 演示文稿</vt:lpstr>
      <vt:lpstr>公司介绍</vt:lpstr>
      <vt:lpstr>公司简介</vt:lpstr>
      <vt:lpstr>“传统”行业的管理现状</vt:lpstr>
      <vt:lpstr>PowerPoint 演示文稿</vt:lpstr>
      <vt:lpstr>常见场景 - 审批</vt:lpstr>
      <vt:lpstr>常见场景 - 考勤</vt:lpstr>
      <vt:lpstr>数字化带来的转变</vt:lpstr>
      <vt:lpstr>通往数据的门户</vt:lpstr>
      <vt:lpstr>审批在线化 - 快捷高效，减少无用的等待时间</vt:lpstr>
      <vt:lpstr>智能人事 - 从低效劳动中解放出来</vt:lpstr>
      <vt:lpstr>智能考勤 - 灵活的排班， 人性化的打卡</vt:lpstr>
      <vt:lpstr>沟通协同工具的引入，只是数字化转型进程中的一个小环节</vt:lpstr>
      <vt:lpstr>我们的服务 - 数字化转型规划</vt:lpstr>
      <vt:lpstr>数字化转型服务 - 灵活，精准，兼容，专业</vt:lpstr>
      <vt:lpstr>核心竞争力</vt:lpstr>
      <vt:lpstr>关于我们</vt:lpstr>
      <vt:lpstr>团队介绍</vt:lpstr>
      <vt:lpstr>服务案例（节选）</vt:lpstr>
      <vt:lpstr>PowerPoint 演示文稿</vt:lpstr>
      <vt:lpstr>附：数字化核心认知-三角色</vt:lpstr>
      <vt:lpstr>附：数字化核心认知-三价值</vt:lpstr>
      <vt:lpstr>附：数字化核心认知-三支柱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潘嘉文 KelvinPoon</cp:lastModifiedBy>
  <cp:revision>31</cp:revision>
  <cp:lastPrinted>2019-08-19T13:19:00Z</cp:lastPrinted>
  <dcterms:created xsi:type="dcterms:W3CDTF">2019-08-19T13:19:00Z</dcterms:created>
  <dcterms:modified xsi:type="dcterms:W3CDTF">2019-08-24T09:49:15Z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2018-10-23T07:59:52.0635846Z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2052-11.1.0.8976</vt:lpwstr>
  </property>
</Properties>
</file>